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59" r:id="rId3"/>
    <p:sldId id="260" r:id="rId4"/>
    <p:sldId id="275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432" y="2895539"/>
            <a:ext cx="5153320" cy="1655763"/>
          </a:xfrm>
        </p:spPr>
        <p:txBody>
          <a:bodyPr>
            <a:normAutofit fontScale="90000"/>
          </a:bodyPr>
          <a:lstStyle/>
          <a:p>
            <a:r>
              <a:rPr lang="hr-HR" sz="7200" dirty="0">
                <a:latin typeface="+mn-lt"/>
              </a:rPr>
              <a:t>Nejednaki regionalni razvoj Italije</a:t>
            </a:r>
            <a:endParaRPr lang="x-none" sz="7200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717E0B7-B7A7-432A-809E-AD775D77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1" y="1320538"/>
            <a:ext cx="4965962" cy="49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1055"/>
            <a:ext cx="3932237" cy="1031132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Južna Italija</a:t>
            </a:r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FBE88AB2-7D9F-42ED-9164-336D327BE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5922" y="1303507"/>
            <a:ext cx="5026998" cy="2581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7089"/>
            <a:ext cx="5256212" cy="38489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najslabije razvijena regija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pretežno planinski, krški prostor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iseljavanje kroz povijest- prvo u Novi svijet, a kasnije prema sjeveru zemlje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danas useljavanje, ali puno manje od ostatka zemlje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Napulj i Palermo- glavna industrijska središta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ostali veći gradovi- Bari, </a:t>
            </a:r>
            <a:r>
              <a:rPr lang="hr-HR" sz="2200" dirty="0" err="1"/>
              <a:t>Taranto</a:t>
            </a:r>
            <a:r>
              <a:rPr lang="hr-HR" sz="2200" dirty="0"/>
              <a:t> i </a:t>
            </a:r>
            <a:r>
              <a:rPr lang="hr-HR" sz="2200" dirty="0" err="1"/>
              <a:t>Brindisi</a:t>
            </a:r>
            <a:endParaRPr lang="hr-HR" sz="2200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F696549-FC2A-41E0-8588-47A22BE821AE}"/>
              </a:ext>
            </a:extLst>
          </p:cNvPr>
          <p:cNvSpPr txBox="1"/>
          <p:nvPr/>
        </p:nvSpPr>
        <p:spPr>
          <a:xfrm>
            <a:off x="10564540" y="1392291"/>
            <a:ext cx="20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Napulj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E24C5D6-3932-4BFC-B5A9-AC19A574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152" y="4129038"/>
            <a:ext cx="4621474" cy="2599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31AEE40-A993-45FD-A5B0-7312CD2E64D1}"/>
              </a:ext>
            </a:extLst>
          </p:cNvPr>
          <p:cNvSpPr txBox="1"/>
          <p:nvPr/>
        </p:nvSpPr>
        <p:spPr>
          <a:xfrm>
            <a:off x="7170288" y="4171544"/>
            <a:ext cx="58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Bari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B944F-74CC-44F6-ACB2-ADBABCC22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231" y="1441335"/>
            <a:ext cx="3932237" cy="481250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Ponavljanje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944E6DE4-9986-4355-9ADC-EAD4EA3732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645989"/>
              </p:ext>
            </p:extLst>
          </p:nvPr>
        </p:nvGraphicFramePr>
        <p:xfrm>
          <a:off x="1365332" y="2356701"/>
          <a:ext cx="8221728" cy="406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432">
                  <a:extLst>
                    <a:ext uri="{9D8B030D-6E8A-4147-A177-3AD203B41FA5}">
                      <a16:colId xmlns:a16="http://schemas.microsoft.com/office/drawing/2014/main" val="643271368"/>
                    </a:ext>
                  </a:extLst>
                </a:gridCol>
                <a:gridCol w="2055432">
                  <a:extLst>
                    <a:ext uri="{9D8B030D-6E8A-4147-A177-3AD203B41FA5}">
                      <a16:colId xmlns:a16="http://schemas.microsoft.com/office/drawing/2014/main" val="4164282406"/>
                    </a:ext>
                  </a:extLst>
                </a:gridCol>
                <a:gridCol w="2055432">
                  <a:extLst>
                    <a:ext uri="{9D8B030D-6E8A-4147-A177-3AD203B41FA5}">
                      <a16:colId xmlns:a16="http://schemas.microsoft.com/office/drawing/2014/main" val="248505468"/>
                    </a:ext>
                  </a:extLst>
                </a:gridCol>
                <a:gridCol w="2055432">
                  <a:extLst>
                    <a:ext uri="{9D8B030D-6E8A-4147-A177-3AD203B41FA5}">
                      <a16:colId xmlns:a16="http://schemas.microsoft.com/office/drawing/2014/main" val="1164945955"/>
                    </a:ext>
                  </a:extLst>
                </a:gridCol>
              </a:tblGrid>
              <a:tr h="499621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Sjeverna Italija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Srednja Italija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Južna Italija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850867"/>
                  </a:ext>
                </a:extLst>
              </a:tr>
              <a:tr h="860268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dirty="0"/>
                        <a:t>Prirodna obilježja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574486"/>
                  </a:ext>
                </a:extLst>
              </a:tr>
              <a:tr h="498409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r>
                        <a:rPr lang="hr-HR" dirty="0"/>
                        <a:t>Gospodarstvo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003349"/>
                  </a:ext>
                </a:extLst>
              </a:tr>
              <a:tr h="498409">
                <a:tc>
                  <a:txBody>
                    <a:bodyPr/>
                    <a:lstStyle/>
                    <a:p>
                      <a:r>
                        <a:rPr lang="hr-HR" dirty="0"/>
                        <a:t>Veći gradovi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259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19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Vinković, prof.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386" y="2021559"/>
            <a:ext cx="9743090" cy="815076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963917"/>
            <a:ext cx="9291145" cy="317412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Objasniti prilagodbu čovjeka životu na mediteranskom kršu i opisati specifičnost mediteranskog kulturno- civilizacijskog kruga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Analizirati gospodarsku važnost turizma i utjecaj na preobrazbu prostora u državama Srednje Europe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Analizirati posebnosti Italije i njezinu ulogu u regiji, Europi i svijetu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81" y="1488655"/>
            <a:ext cx="10515600" cy="964421"/>
          </a:xfrm>
        </p:spPr>
        <p:txBody>
          <a:bodyPr>
            <a:normAutofit/>
          </a:bodyPr>
          <a:lstStyle/>
          <a:p>
            <a:r>
              <a:rPr lang="hr-HR" sz="5400" dirty="0">
                <a:latin typeface="+mn-lt"/>
              </a:rPr>
              <a:t>Prisjetimo se…</a:t>
            </a:r>
            <a:endParaRPr lang="x-none" sz="5400" dirty="0">
              <a:latin typeface="+mn-lt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4538" y="2702889"/>
            <a:ext cx="7209214" cy="279294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tx1"/>
                </a:solidFill>
              </a:rPr>
              <a:t>Geografski položaj Italije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/>
                </a:solidFill>
              </a:rPr>
              <a:t>Prirodna obilježja Italije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/>
                </a:solidFill>
              </a:rPr>
              <a:t>Stanovništvo Italije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/>
                </a:solidFill>
              </a:rPr>
              <a:t>Uloga Italije u regiji, Europi i svijetu</a:t>
            </a:r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Regije Italije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79571"/>
            <a:ext cx="5788843" cy="3809506"/>
          </a:xfrm>
        </p:spPr>
        <p:txBody>
          <a:bodyPr>
            <a:normAutofit/>
          </a:bodyPr>
          <a:lstStyle/>
          <a:p>
            <a:r>
              <a:rPr lang="hr-HR" sz="2200" dirty="0"/>
              <a:t>prema prirodno- geografskim i društveno- gospodarskim obilježjima izdvajamo:</a:t>
            </a:r>
          </a:p>
          <a:p>
            <a:endParaRPr lang="hr-HR" sz="2200" dirty="0"/>
          </a:p>
          <a:p>
            <a:pPr marL="1371600" lvl="3" indent="0">
              <a:buNone/>
            </a:pPr>
            <a:r>
              <a:rPr lang="hr-HR" sz="2200" b="1" dirty="0"/>
              <a:t>SJEVERNU ITALIJU</a:t>
            </a:r>
          </a:p>
          <a:p>
            <a:pPr marL="1371600" lvl="3" indent="0">
              <a:buNone/>
            </a:pPr>
            <a:r>
              <a:rPr lang="hr-HR" sz="2200" b="1" dirty="0"/>
              <a:t>SREDNJU ITALIJU</a:t>
            </a:r>
          </a:p>
          <a:p>
            <a:pPr marL="1371600" lvl="3" indent="0">
              <a:buNone/>
            </a:pPr>
            <a:r>
              <a:rPr lang="hr-HR" sz="2200" b="1" dirty="0"/>
              <a:t>JUŽNU ITALIJU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3BFDDE1-34E9-4FDB-95F9-1F90BF626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43100" y="1318066"/>
            <a:ext cx="4044099" cy="5392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F70B1E98-8C97-4C72-ABF2-1DA659166950}"/>
              </a:ext>
            </a:extLst>
          </p:cNvPr>
          <p:cNvCxnSpPr/>
          <p:nvPr/>
        </p:nvCxnSpPr>
        <p:spPr>
          <a:xfrm flipV="1">
            <a:off x="4355184" y="2696066"/>
            <a:ext cx="4119513" cy="111236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2FA3C115-D188-415B-B935-5320448C1490}"/>
              </a:ext>
            </a:extLst>
          </p:cNvPr>
          <p:cNvCxnSpPr/>
          <p:nvPr/>
        </p:nvCxnSpPr>
        <p:spPr>
          <a:xfrm flipV="1">
            <a:off x="4223208" y="3676454"/>
            <a:ext cx="5288437" cy="49962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29349931-FBE1-4A19-BD49-76D6AA615969}"/>
              </a:ext>
            </a:extLst>
          </p:cNvPr>
          <p:cNvCxnSpPr/>
          <p:nvPr/>
        </p:nvCxnSpPr>
        <p:spPr>
          <a:xfrm>
            <a:off x="3959258" y="4553146"/>
            <a:ext cx="6796726" cy="29223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0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45" y="1447370"/>
            <a:ext cx="10515600" cy="770868"/>
          </a:xfrm>
        </p:spPr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Sjeverna Italija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470826"/>
            <a:ext cx="5572027" cy="3918251"/>
          </a:xfrm>
        </p:spPr>
        <p:txBody>
          <a:bodyPr>
            <a:normAutofit/>
          </a:bodyPr>
          <a:lstStyle/>
          <a:p>
            <a:r>
              <a:rPr lang="hr-HR" sz="2200" dirty="0"/>
              <a:t>prostor južnog ruba Alpa, sjevernog dijela sjevernih Apenina i </a:t>
            </a:r>
            <a:r>
              <a:rPr lang="hr-HR" sz="2200" dirty="0" err="1"/>
              <a:t>Padske</a:t>
            </a:r>
            <a:r>
              <a:rPr lang="hr-HR" sz="2200" dirty="0"/>
              <a:t> nizine</a:t>
            </a:r>
          </a:p>
          <a:p>
            <a:r>
              <a:rPr lang="hr-HR" sz="2200" dirty="0"/>
              <a:t>gospodarski najrazvijeniji prostor</a:t>
            </a:r>
          </a:p>
          <a:p>
            <a:r>
              <a:rPr lang="hr-HR" sz="2200" dirty="0" err="1"/>
              <a:t>Padska</a:t>
            </a:r>
            <a:r>
              <a:rPr lang="hr-HR" sz="2200" dirty="0"/>
              <a:t> nizina- visokorazvijena poljoprivreda i industrija</a:t>
            </a:r>
          </a:p>
          <a:p>
            <a:r>
              <a:rPr lang="hr-HR" sz="2200" dirty="0"/>
              <a:t>velika vodna snaga rijeka sa Alpa- HE</a:t>
            </a:r>
          </a:p>
          <a:p>
            <a:r>
              <a:rPr lang="hr-HR" sz="2200" dirty="0"/>
              <a:t>dolinama rijeka prolaze važne prometnice prema Srednjoj Europi</a:t>
            </a:r>
          </a:p>
          <a:p>
            <a:endParaRPr lang="hr-HR" dirty="0"/>
          </a:p>
        </p:txBody>
      </p:sp>
      <p:pic>
        <p:nvPicPr>
          <p:cNvPr id="6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E18471BD-8EDF-4603-84B7-2384D1254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69597" y="1808703"/>
            <a:ext cx="3895434" cy="4278084"/>
          </a:xfr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7ED6D23-85F7-4C4D-AEF0-526E6F52A5D1}"/>
              </a:ext>
            </a:extLst>
          </p:cNvPr>
          <p:cNvSpPr txBox="1"/>
          <p:nvPr/>
        </p:nvSpPr>
        <p:spPr>
          <a:xfrm>
            <a:off x="7251570" y="6057380"/>
            <a:ext cx="3655243" cy="281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/>
              <a:t>                     Nacionalni dohodak po stanovniku 2018.g.</a:t>
            </a:r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555" y="1479525"/>
            <a:ext cx="3932237" cy="537811"/>
          </a:xfrm>
        </p:spPr>
        <p:txBody>
          <a:bodyPr>
            <a:normAutofit fontScale="90000"/>
          </a:bodyPr>
          <a:lstStyle/>
          <a:p>
            <a:r>
              <a:rPr lang="hr-HR" sz="4900" dirty="0">
                <a:latin typeface="+mn-lt"/>
              </a:rPr>
              <a:t>Gradovi sjevera 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0397"/>
            <a:ext cx="5256212" cy="3635604"/>
          </a:xfrm>
        </p:spPr>
        <p:txBody>
          <a:bodyPr/>
          <a:lstStyle/>
          <a:p>
            <a:r>
              <a:rPr lang="hr-HR" sz="2200" b="1" dirty="0"/>
              <a:t>Milano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gospodarsko središte cijele Italije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temelj je raznovrsna industrija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velika aglomeracija s oko 6 milijuna stanovnika (sam grad oko 1.3 milijuna)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sjedište velikih međunarodnih tvrtki i banaka, trgovine, mode, dizajna…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736E993D-45D1-474F-88FA-CB1D16D0C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7577" y="2711478"/>
            <a:ext cx="5084730" cy="338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F0F4FA2-374F-4903-88EA-0CCB07A4D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603" y="2711478"/>
            <a:ext cx="5329223" cy="3808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11C5642-4287-4CF1-A84E-83F103DB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517" y="2612454"/>
            <a:ext cx="6015240" cy="400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089" y="1417549"/>
            <a:ext cx="3932237" cy="563602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Gradovi sjevera</a:t>
            </a:r>
          </a:p>
        </p:txBody>
      </p:sp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984" y="2143997"/>
            <a:ext cx="8483321" cy="3829455"/>
          </a:xfrm>
        </p:spPr>
        <p:txBody>
          <a:bodyPr>
            <a:noAutofit/>
          </a:bodyPr>
          <a:lstStyle/>
          <a:p>
            <a:r>
              <a:rPr lang="hr-HR" sz="2200" b="1" dirty="0"/>
              <a:t>Torino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važna politička uloga kroz prošlost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danas drugo središte po važnosti na sjeveru, a treće na cijelom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automobilska industrija (Fiat, Alfa Romeo, Ferrari ), kulturna, obrazovna i turistička funkcija</a:t>
            </a:r>
          </a:p>
          <a:p>
            <a:r>
              <a:rPr lang="hr-HR" sz="2200" b="1" dirty="0"/>
              <a:t>Genova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najvažnija luka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središte najstarijeg turističkog područja- Ligurskog primorja</a:t>
            </a:r>
          </a:p>
          <a:p>
            <a:endParaRPr lang="hr-HR" sz="2200" dirty="0"/>
          </a:p>
          <a:p>
            <a:r>
              <a:rPr lang="hr-HR" sz="2200" dirty="0"/>
              <a:t>Torino – Milano – Genova  čine industrijski trokut gospodarskog razvoja</a:t>
            </a:r>
          </a:p>
          <a:p>
            <a:r>
              <a:rPr lang="hr-HR" sz="2200" b="1" dirty="0">
                <a:solidFill>
                  <a:schemeClr val="accent2">
                    <a:lumMod val="75000"/>
                  </a:schemeClr>
                </a:solidFill>
              </a:rPr>
              <a:t>Potraži ove gradove na geografskoj karti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D06A2AE-3AD9-4D10-92C7-B481092F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53" y="3988340"/>
            <a:ext cx="4191705" cy="271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5901BE4-4B24-49CD-A0D6-98747011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960" y="4455268"/>
            <a:ext cx="3491040" cy="232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EE3E36-32C4-452D-BDB4-21389EAAD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456" y="1413537"/>
            <a:ext cx="3734569" cy="801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400" dirty="0"/>
              <a:t>Gradovi sjevera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00141"/>
            <a:ext cx="3932237" cy="3597898"/>
          </a:xfrm>
        </p:spPr>
        <p:txBody>
          <a:bodyPr>
            <a:normAutofit/>
          </a:bodyPr>
          <a:lstStyle/>
          <a:p>
            <a:r>
              <a:rPr lang="hr-HR" sz="2200" dirty="0"/>
              <a:t>ostali veći gradovi:</a:t>
            </a:r>
          </a:p>
          <a:p>
            <a:r>
              <a:rPr lang="hr-HR" sz="2200" b="1" dirty="0"/>
              <a:t>Verona</a:t>
            </a:r>
            <a:r>
              <a:rPr lang="hr-HR" sz="2200" dirty="0"/>
              <a:t>-  grad Romea i Julije</a:t>
            </a:r>
          </a:p>
          <a:p>
            <a:r>
              <a:rPr lang="hr-HR" sz="2200" b="1" dirty="0"/>
              <a:t>Bologna</a:t>
            </a:r>
            <a:r>
              <a:rPr lang="hr-HR" sz="2200" dirty="0"/>
              <a:t>- sveučilišni centar</a:t>
            </a:r>
          </a:p>
          <a:p>
            <a:r>
              <a:rPr lang="hr-HR" sz="2200" b="1" dirty="0" err="1"/>
              <a:t>Venezia</a:t>
            </a:r>
            <a:r>
              <a:rPr lang="hr-HR" sz="2200" dirty="0"/>
              <a:t> („grad na vodi”)                    </a:t>
            </a:r>
          </a:p>
          <a:p>
            <a:r>
              <a:rPr lang="hr-HR" sz="2200" dirty="0"/>
              <a:t>              -  važno turističko središte</a:t>
            </a:r>
          </a:p>
          <a:p>
            <a:r>
              <a:rPr lang="hr-HR" sz="2200" b="1" dirty="0"/>
              <a:t>Trst</a:t>
            </a:r>
            <a:r>
              <a:rPr lang="hr-HR" sz="2200" dirty="0"/>
              <a:t>- luka na Jadranskom moru</a:t>
            </a:r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FA61FF5-02C5-49E1-99D2-4FC46D84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20" y="2544118"/>
            <a:ext cx="5508200" cy="366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3F62E6-3E50-4509-8020-051589F3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5949"/>
            <a:ext cx="5776013" cy="382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1EE2DEE-1411-490F-A8B5-A69773BE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51" y="2505949"/>
            <a:ext cx="6103709" cy="406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E33B06-41CC-4FB5-B8DF-CC1022BBC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949" y="2403872"/>
            <a:ext cx="6403942" cy="4269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7787"/>
            <a:ext cx="3932237" cy="1070043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Srednja Italija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1461" y="2267990"/>
            <a:ext cx="5930997" cy="401267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prijelazno područje između sjevera i juga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Apenini ovu regiju dijele na zapadni i istočni dio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Promotri kartu. Koji dio srednje Italije je razvijeniji?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zapadni dio je razvijeniji- dolinama rijeka (Arno, Tiber) prolaze važne prometnice prema jugu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Rim i Firenca- najveći gradovi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istočna obala je orijentirana na turizam (Rimini)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Ancona i </a:t>
            </a:r>
            <a:r>
              <a:rPr lang="hr-HR" sz="2200" dirty="0" err="1"/>
              <a:t>Pescara</a:t>
            </a:r>
            <a:r>
              <a:rPr lang="hr-HR" sz="2200" dirty="0"/>
              <a:t> važne luke</a:t>
            </a:r>
          </a:p>
        </p:txBody>
      </p:sp>
      <p:pic>
        <p:nvPicPr>
          <p:cNvPr id="7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DA07982A-2311-4B2D-878D-1C937B509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0905" y="1842277"/>
            <a:ext cx="3702980" cy="4173537"/>
          </a:xfr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66C32B6-AC58-433A-BA7D-79AD002FFE21}"/>
              </a:ext>
            </a:extLst>
          </p:cNvPr>
          <p:cNvSpPr txBox="1"/>
          <p:nvPr/>
        </p:nvSpPr>
        <p:spPr>
          <a:xfrm>
            <a:off x="8149430" y="5911335"/>
            <a:ext cx="3202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/>
              <a:t>Nacionalni dohodak po stanovniku 2018.g</a:t>
            </a:r>
            <a:r>
              <a:rPr lang="hr-H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401</Words>
  <Application>Microsoft Office PowerPoint</Application>
  <PresentationFormat>Široki zaslon</PresentationFormat>
  <Paragraphs>83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Arial</vt:lpstr>
      <vt:lpstr>Wingdings</vt:lpstr>
      <vt:lpstr>Office Theme</vt:lpstr>
      <vt:lpstr>Nejednaki regionalni razvoj Italije</vt:lpstr>
      <vt:lpstr>Nakon današnjeg sata moći ćete…</vt:lpstr>
      <vt:lpstr>Prisjetimo se…</vt:lpstr>
      <vt:lpstr>Regije Italije</vt:lpstr>
      <vt:lpstr>Sjeverna Italija</vt:lpstr>
      <vt:lpstr>Gradovi sjevera   </vt:lpstr>
      <vt:lpstr>Gradovi sjevera</vt:lpstr>
      <vt:lpstr>PowerPoint prezentacija</vt:lpstr>
      <vt:lpstr>Srednja Italija</vt:lpstr>
      <vt:lpstr>Južna Italija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61</cp:revision>
  <dcterms:created xsi:type="dcterms:W3CDTF">2021-01-04T08:54:24Z</dcterms:created>
  <dcterms:modified xsi:type="dcterms:W3CDTF">2021-08-12T16:54:01Z</dcterms:modified>
</cp:coreProperties>
</file>